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Fraunces Medium"/>
      <p:regular r:id="rId16"/>
    </p:embeddedFont>
    <p:embeddedFont>
      <p:font typeface="Fraunces Medium"/>
      <p:regular r:id="rId17"/>
    </p:embeddedFont>
    <p:embeddedFont>
      <p:font typeface="Fraunces Medium"/>
      <p:regular r:id="rId18"/>
    </p:embeddedFont>
    <p:embeddedFont>
      <p:font typeface="Fraunces Medium"/>
      <p:regular r:id="rId19"/>
    </p:embeddedFont>
    <p:embeddedFont>
      <p:font typeface="Epilogue"/>
      <p:regular r:id="rId20"/>
    </p:embeddedFont>
    <p:embeddedFont>
      <p:font typeface="Epilogue"/>
      <p:regular r:id="rId21"/>
    </p:embeddedFont>
    <p:embeddedFont>
      <p:font typeface="Epilogue"/>
      <p:regular r:id="rId22"/>
    </p:embeddedFont>
    <p:embeddedFont>
      <p:font typeface="Epilogue"/>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66850"/>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Personal Journal Platform: A Visual Studio Development Journey</a:t>
            </a:r>
            <a:endParaRPr lang="en-US" sz="4450" dirty="0"/>
          </a:p>
        </p:txBody>
      </p:sp>
      <p:sp>
        <p:nvSpPr>
          <p:cNvPr id="4" name="Text 1"/>
          <p:cNvSpPr/>
          <p:nvPr/>
        </p:nvSpPr>
        <p:spPr>
          <a:xfrm>
            <a:off x="6280190" y="3933349"/>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This presentation explores the journey of building a personal journal platform, from its initial concept to implementation and future enhancements. We'll delve into the technologies involved, including Visual Studio, JavaScript, HTML, and CSS, and explore how these elements contribute to a seamless and engaging user experience.</a:t>
            </a:r>
            <a:endParaRPr lang="en-US" sz="1750" dirty="0"/>
          </a:p>
        </p:txBody>
      </p:sp>
      <p:sp>
        <p:nvSpPr>
          <p:cNvPr id="5" name="Shape 2"/>
          <p:cNvSpPr/>
          <p:nvPr/>
        </p:nvSpPr>
        <p:spPr>
          <a:xfrm>
            <a:off x="6280190" y="6382822"/>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390442"/>
            <a:ext cx="347663" cy="347663"/>
          </a:xfrm>
          <a:prstGeom prst="rect">
            <a:avLst/>
          </a:prstGeom>
        </p:spPr>
      </p:pic>
      <p:sp>
        <p:nvSpPr>
          <p:cNvPr id="7" name="Text 3"/>
          <p:cNvSpPr/>
          <p:nvPr/>
        </p:nvSpPr>
        <p:spPr>
          <a:xfrm>
            <a:off x="6756440" y="6365915"/>
            <a:ext cx="3279219" cy="396835"/>
          </a:xfrm>
          <a:prstGeom prst="rect">
            <a:avLst/>
          </a:prstGeom>
          <a:noFill/>
          <a:ln/>
        </p:spPr>
        <p:txBody>
          <a:bodyPr wrap="none" lIns="0" tIns="0" rIns="0" bIns="0" rtlCol="0" anchor="t"/>
          <a:lstStyle/>
          <a:p>
            <a:pPr algn="l" indent="0" marL="0">
              <a:lnSpc>
                <a:spcPts val="3100"/>
              </a:lnSpc>
              <a:buNone/>
            </a:pPr>
            <a:r>
              <a:rPr lang="en-US" sz="2200" b="1" dirty="0">
                <a:solidFill>
                  <a:srgbClr val="EBECEF"/>
                </a:solidFill>
                <a:latin typeface="Epilogue Bold" pitchFamily="34" charset="0"/>
                <a:ea typeface="Epilogue Bold" pitchFamily="34" charset="-122"/>
                <a:cs typeface="Epilogue Bold" pitchFamily="34" charset="-120"/>
              </a:rPr>
              <a:t>by GOPICA H 231801043</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7220188"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Introduction to the Project</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Purpose</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goal is to create a user-friendly platform where individuals can easily record and manage their thoughts, experiences, and ideas in a secure and private environment.</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Target Audience</a:t>
            </a:r>
            <a:endParaRPr lang="en-US" sz="2200" dirty="0"/>
          </a:p>
        </p:txBody>
      </p:sp>
      <p:sp>
        <p:nvSpPr>
          <p:cNvPr id="6" name="Text 4"/>
          <p:cNvSpPr/>
          <p:nvPr/>
        </p:nvSpPr>
        <p:spPr>
          <a:xfrm>
            <a:off x="7599521" y="4215408"/>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platform is designed for individuals seeking a personal space to express themselves, organize their thoughts, and track their personal growth.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1678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Key Features</a:t>
            </a:r>
            <a:endParaRPr lang="en-US" sz="4450" dirty="0"/>
          </a:p>
        </p:txBody>
      </p:sp>
      <p:sp>
        <p:nvSpPr>
          <p:cNvPr id="4" name="Shape 1"/>
          <p:cNvSpPr/>
          <p:nvPr/>
        </p:nvSpPr>
        <p:spPr>
          <a:xfrm>
            <a:off x="6280190" y="2220873"/>
            <a:ext cx="396835" cy="396835"/>
          </a:xfrm>
          <a:prstGeom prst="roundRect">
            <a:avLst>
              <a:gd name="adj" fmla="val 24007"/>
            </a:avLst>
          </a:prstGeom>
          <a:solidFill>
            <a:srgbClr val="283157"/>
          </a:solidFill>
          <a:ln w="7620">
            <a:solidFill>
              <a:srgbClr val="414A70"/>
            </a:solidFill>
            <a:prstDash val="solid"/>
          </a:ln>
        </p:spPr>
      </p:sp>
      <p:sp>
        <p:nvSpPr>
          <p:cNvPr id="5" name="Text 2"/>
          <p:cNvSpPr/>
          <p:nvPr/>
        </p:nvSpPr>
        <p:spPr>
          <a:xfrm>
            <a:off x="6903839" y="222087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Secure Storage</a:t>
            </a:r>
            <a:endParaRPr lang="en-US" sz="2200" dirty="0"/>
          </a:p>
        </p:txBody>
      </p:sp>
      <p:sp>
        <p:nvSpPr>
          <p:cNvPr id="6" name="Text 3"/>
          <p:cNvSpPr/>
          <p:nvPr/>
        </p:nvSpPr>
        <p:spPr>
          <a:xfrm>
            <a:off x="6903839" y="2711291"/>
            <a:ext cx="3041213"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Sensitive personal entries are protected with robust encryption and password security measures.</a:t>
            </a:r>
            <a:endParaRPr lang="en-US" sz="1750" dirty="0"/>
          </a:p>
        </p:txBody>
      </p:sp>
      <p:sp>
        <p:nvSpPr>
          <p:cNvPr id="7" name="Shape 4"/>
          <p:cNvSpPr/>
          <p:nvPr/>
        </p:nvSpPr>
        <p:spPr>
          <a:xfrm>
            <a:off x="10171867" y="2220873"/>
            <a:ext cx="396835" cy="396835"/>
          </a:xfrm>
          <a:prstGeom prst="roundRect">
            <a:avLst>
              <a:gd name="adj" fmla="val 24007"/>
            </a:avLst>
          </a:prstGeom>
          <a:solidFill>
            <a:srgbClr val="283157"/>
          </a:solidFill>
          <a:ln w="7620">
            <a:solidFill>
              <a:srgbClr val="414A70"/>
            </a:solidFill>
            <a:prstDash val="solid"/>
          </a:ln>
        </p:spPr>
      </p:sp>
      <p:sp>
        <p:nvSpPr>
          <p:cNvPr id="8" name="Text 5"/>
          <p:cNvSpPr/>
          <p:nvPr/>
        </p:nvSpPr>
        <p:spPr>
          <a:xfrm>
            <a:off x="10795516" y="222087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Customization</a:t>
            </a:r>
            <a:endParaRPr lang="en-US" sz="2200" dirty="0"/>
          </a:p>
        </p:txBody>
      </p:sp>
      <p:sp>
        <p:nvSpPr>
          <p:cNvPr id="9" name="Text 6"/>
          <p:cNvSpPr/>
          <p:nvPr/>
        </p:nvSpPr>
        <p:spPr>
          <a:xfrm>
            <a:off x="10795516" y="2711291"/>
            <a:ext cx="3041213"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Users can personalize their journal with various themes, fonts, and layouts to create a unique experience.</a:t>
            </a:r>
            <a:endParaRPr lang="en-US" sz="1750" dirty="0"/>
          </a:p>
        </p:txBody>
      </p:sp>
      <p:sp>
        <p:nvSpPr>
          <p:cNvPr id="10" name="Shape 7"/>
          <p:cNvSpPr/>
          <p:nvPr/>
        </p:nvSpPr>
        <p:spPr>
          <a:xfrm>
            <a:off x="6280190" y="5007769"/>
            <a:ext cx="396835" cy="396835"/>
          </a:xfrm>
          <a:prstGeom prst="roundRect">
            <a:avLst>
              <a:gd name="adj" fmla="val 24007"/>
            </a:avLst>
          </a:prstGeom>
          <a:solidFill>
            <a:srgbClr val="283157"/>
          </a:solidFill>
          <a:ln w="7620">
            <a:solidFill>
              <a:srgbClr val="414A70"/>
            </a:solidFill>
            <a:prstDash val="solid"/>
          </a:ln>
        </p:spPr>
      </p:sp>
      <p:sp>
        <p:nvSpPr>
          <p:cNvPr id="11" name="Text 8"/>
          <p:cNvSpPr/>
          <p:nvPr/>
        </p:nvSpPr>
        <p:spPr>
          <a:xfrm>
            <a:off x="6903839" y="50077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Calendar Integration</a:t>
            </a:r>
            <a:endParaRPr lang="en-US" sz="2200" dirty="0"/>
          </a:p>
        </p:txBody>
      </p:sp>
      <p:sp>
        <p:nvSpPr>
          <p:cNvPr id="12" name="Text 9"/>
          <p:cNvSpPr/>
          <p:nvPr/>
        </p:nvSpPr>
        <p:spPr>
          <a:xfrm>
            <a:off x="6903839" y="5498187"/>
            <a:ext cx="3041213"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Effortlessly view and navigate past entries, organize by date, and reflect on past experiences.</a:t>
            </a:r>
            <a:endParaRPr lang="en-US" sz="1750" dirty="0"/>
          </a:p>
        </p:txBody>
      </p:sp>
      <p:sp>
        <p:nvSpPr>
          <p:cNvPr id="13" name="Shape 10"/>
          <p:cNvSpPr/>
          <p:nvPr/>
        </p:nvSpPr>
        <p:spPr>
          <a:xfrm>
            <a:off x="10171867" y="5007769"/>
            <a:ext cx="396835" cy="396835"/>
          </a:xfrm>
          <a:prstGeom prst="roundRect">
            <a:avLst>
              <a:gd name="adj" fmla="val 24007"/>
            </a:avLst>
          </a:prstGeom>
          <a:solidFill>
            <a:srgbClr val="283157"/>
          </a:solidFill>
          <a:ln w="7620">
            <a:solidFill>
              <a:srgbClr val="414A70"/>
            </a:solidFill>
            <a:prstDash val="solid"/>
          </a:ln>
        </p:spPr>
      </p:sp>
      <p:sp>
        <p:nvSpPr>
          <p:cNvPr id="14" name="Text 11"/>
          <p:cNvSpPr/>
          <p:nvPr/>
        </p:nvSpPr>
        <p:spPr>
          <a:xfrm>
            <a:off x="10795516" y="500776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Multimedia Support</a:t>
            </a:r>
            <a:endParaRPr lang="en-US" sz="2200" dirty="0"/>
          </a:p>
        </p:txBody>
      </p:sp>
      <p:sp>
        <p:nvSpPr>
          <p:cNvPr id="15" name="Text 12"/>
          <p:cNvSpPr/>
          <p:nvPr/>
        </p:nvSpPr>
        <p:spPr>
          <a:xfrm>
            <a:off x="10795516" y="5498187"/>
            <a:ext cx="3041213"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Integrate images, audio recordings, and other media to enrich journal entries and create a dynamic experience.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39960"/>
            <a:ext cx="11617404"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Leveraging Visual Studio and Related Tools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Visual Studio Code</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A lightweight and versatile IDE offering robust features for coding, debugging, and collaboration, optimized for JavaScript, HTML, and CSS.</a:t>
            </a:r>
            <a:endParaRPr lang="en-US" sz="1750" dirty="0"/>
          </a:p>
        </p:txBody>
      </p:sp>
      <p:sp>
        <p:nvSpPr>
          <p:cNvPr id="5" name="Text 3"/>
          <p:cNvSpPr/>
          <p:nvPr/>
        </p:nvSpPr>
        <p:spPr>
          <a:xfrm>
            <a:off x="7599521" y="3815715"/>
            <a:ext cx="5149929"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Integrated Development Environment</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Visual Studio provides a powerful and comprehensive ecosystem for development, including a debugger, code editor, and integrated version control system.</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4812" y="637699"/>
            <a:ext cx="7887176" cy="1122045"/>
          </a:xfrm>
          <a:prstGeom prst="rect">
            <a:avLst/>
          </a:prstGeom>
          <a:noFill/>
          <a:ln/>
        </p:spPr>
        <p:txBody>
          <a:bodyPr wrap="square" lIns="0" tIns="0" rIns="0" bIns="0" rtlCol="0" anchor="t"/>
          <a:lstStyle/>
          <a:p>
            <a:pPr indent="0" marL="0">
              <a:lnSpc>
                <a:spcPts val="4400"/>
              </a:lnSpc>
              <a:buNone/>
            </a:pPr>
            <a:r>
              <a:rPr lang="en-US" sz="3500" dirty="0">
                <a:solidFill>
                  <a:srgbClr val="FFFFFF"/>
                </a:solidFill>
                <a:latin typeface="Fraunces Medium" pitchFamily="34" charset="0"/>
                <a:ea typeface="Fraunces Medium" pitchFamily="34" charset="-122"/>
                <a:cs typeface="Fraunces Medium" pitchFamily="34" charset="-120"/>
              </a:rPr>
              <a:t>Building the Platform with JavaScript, HTML, and CSS</a:t>
            </a:r>
            <a:endParaRPr lang="en-US" sz="3500" dirty="0"/>
          </a:p>
        </p:txBody>
      </p:sp>
      <p:pic>
        <p:nvPicPr>
          <p:cNvPr id="4" name="Image 1" descr="preencoded.png">    </p:cNvPr>
          <p:cNvPicPr>
            <a:picLocks noChangeAspect="1"/>
          </p:cNvPicPr>
          <p:nvPr/>
        </p:nvPicPr>
        <p:blipFill>
          <a:blip r:embed="rId2"/>
          <a:stretch>
            <a:fillRect/>
          </a:stretch>
        </p:blipFill>
        <p:spPr>
          <a:xfrm>
            <a:off x="6114812" y="2029063"/>
            <a:ext cx="448866" cy="448866"/>
          </a:xfrm>
          <a:prstGeom prst="rect">
            <a:avLst/>
          </a:prstGeom>
        </p:spPr>
      </p:pic>
      <p:sp>
        <p:nvSpPr>
          <p:cNvPr id="5" name="Text 1"/>
          <p:cNvSpPr/>
          <p:nvPr/>
        </p:nvSpPr>
        <p:spPr>
          <a:xfrm>
            <a:off x="6114812" y="2657475"/>
            <a:ext cx="2244328" cy="280511"/>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JavaScript</a:t>
            </a:r>
            <a:endParaRPr lang="en-US" sz="1750" dirty="0"/>
          </a:p>
        </p:txBody>
      </p:sp>
      <p:sp>
        <p:nvSpPr>
          <p:cNvPr id="6" name="Text 2"/>
          <p:cNvSpPr/>
          <p:nvPr/>
        </p:nvSpPr>
        <p:spPr>
          <a:xfrm>
            <a:off x="6114812" y="3045619"/>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The backbone of the platform, handling dynamic behavior, user interactions, and data manipulation.</a:t>
            </a:r>
            <a:endParaRPr lang="en-US" sz="1400" dirty="0"/>
          </a:p>
        </p:txBody>
      </p:sp>
      <p:pic>
        <p:nvPicPr>
          <p:cNvPr id="7" name="Image 2" descr="preencoded.png">    </p:cNvPr>
          <p:cNvPicPr>
            <a:picLocks noChangeAspect="1"/>
          </p:cNvPicPr>
          <p:nvPr/>
        </p:nvPicPr>
        <p:blipFill>
          <a:blip r:embed="rId3"/>
          <a:stretch>
            <a:fillRect/>
          </a:stretch>
        </p:blipFill>
        <p:spPr>
          <a:xfrm>
            <a:off x="6114812" y="4158615"/>
            <a:ext cx="448866" cy="448866"/>
          </a:xfrm>
          <a:prstGeom prst="rect">
            <a:avLst/>
          </a:prstGeom>
        </p:spPr>
      </p:pic>
      <p:sp>
        <p:nvSpPr>
          <p:cNvPr id="8" name="Text 3"/>
          <p:cNvSpPr/>
          <p:nvPr/>
        </p:nvSpPr>
        <p:spPr>
          <a:xfrm>
            <a:off x="6114812" y="4787027"/>
            <a:ext cx="2244328" cy="280511"/>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HTML</a:t>
            </a:r>
            <a:endParaRPr lang="en-US" sz="1750" dirty="0"/>
          </a:p>
        </p:txBody>
      </p:sp>
      <p:sp>
        <p:nvSpPr>
          <p:cNvPr id="9" name="Text 4"/>
          <p:cNvSpPr/>
          <p:nvPr/>
        </p:nvSpPr>
        <p:spPr>
          <a:xfrm>
            <a:off x="6114812" y="5175171"/>
            <a:ext cx="7887176" cy="287179"/>
          </a:xfrm>
          <a:prstGeom prst="rect">
            <a:avLst/>
          </a:prstGeom>
          <a:noFill/>
          <a:ln/>
        </p:spPr>
        <p:txBody>
          <a:bodyPr wrap="non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Defines the structure and content of the journal interface, organizing elements and text.</a:t>
            </a:r>
            <a:endParaRPr lang="en-US" sz="1400" dirty="0"/>
          </a:p>
        </p:txBody>
      </p:sp>
      <p:pic>
        <p:nvPicPr>
          <p:cNvPr id="10" name="Image 3" descr="preencoded.png">    </p:cNvPr>
          <p:cNvPicPr>
            <a:picLocks noChangeAspect="1"/>
          </p:cNvPicPr>
          <p:nvPr/>
        </p:nvPicPr>
        <p:blipFill>
          <a:blip r:embed="rId4"/>
          <a:stretch>
            <a:fillRect/>
          </a:stretch>
        </p:blipFill>
        <p:spPr>
          <a:xfrm>
            <a:off x="6114812" y="6000988"/>
            <a:ext cx="448866" cy="448866"/>
          </a:xfrm>
          <a:prstGeom prst="rect">
            <a:avLst/>
          </a:prstGeom>
        </p:spPr>
      </p:pic>
      <p:sp>
        <p:nvSpPr>
          <p:cNvPr id="11" name="Text 5"/>
          <p:cNvSpPr/>
          <p:nvPr/>
        </p:nvSpPr>
        <p:spPr>
          <a:xfrm>
            <a:off x="6114812" y="6629400"/>
            <a:ext cx="2244328" cy="280511"/>
          </a:xfrm>
          <a:prstGeom prst="rect">
            <a:avLst/>
          </a:prstGeom>
          <a:noFill/>
          <a:ln/>
        </p:spPr>
        <p:txBody>
          <a:bodyPr wrap="none" lIns="0" tIns="0" rIns="0" bIns="0" rtlCol="0" anchor="t"/>
          <a:lstStyle/>
          <a:p>
            <a:pPr algn="l" indent="0" marL="0">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CSS</a:t>
            </a:r>
            <a:endParaRPr lang="en-US" sz="1750" dirty="0"/>
          </a:p>
        </p:txBody>
      </p:sp>
      <p:sp>
        <p:nvSpPr>
          <p:cNvPr id="12" name="Text 6"/>
          <p:cNvSpPr/>
          <p:nvPr/>
        </p:nvSpPr>
        <p:spPr>
          <a:xfrm>
            <a:off x="6114812" y="7017544"/>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EBECEF"/>
                </a:solidFill>
                <a:latin typeface="Epilogue" pitchFamily="34" charset="0"/>
                <a:ea typeface="Epilogue" pitchFamily="34" charset="-122"/>
                <a:cs typeface="Epilogue" pitchFamily="34" charset="-120"/>
              </a:rPr>
              <a:t>Styles the visual appearance of the platform, controlling layout, colors, fonts, and overall aesthetics.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0076" y="1036439"/>
            <a:ext cx="9578102" cy="544830"/>
          </a:xfrm>
          <a:prstGeom prst="rect">
            <a:avLst/>
          </a:prstGeom>
          <a:noFill/>
          <a:ln/>
        </p:spPr>
        <p:txBody>
          <a:bodyPr wrap="none" lIns="0" tIns="0" rIns="0" bIns="0" rtlCol="0" anchor="t"/>
          <a:lstStyle/>
          <a:p>
            <a:pPr indent="0" marL="0">
              <a:lnSpc>
                <a:spcPts val="4250"/>
              </a:lnSpc>
              <a:buNone/>
            </a:pPr>
            <a:r>
              <a:rPr lang="en-US" sz="3400" dirty="0">
                <a:solidFill>
                  <a:srgbClr val="FFFFFF"/>
                </a:solidFill>
                <a:latin typeface="Fraunces Medium" pitchFamily="34" charset="0"/>
                <a:ea typeface="Fraunces Medium" pitchFamily="34" charset="-122"/>
                <a:cs typeface="Fraunces Medium" pitchFamily="34" charset="-120"/>
              </a:rPr>
              <a:t>Exploring Frameworks like React.js and Vue.js</a:t>
            </a:r>
            <a:endParaRPr lang="en-US" sz="3400" dirty="0"/>
          </a:p>
        </p:txBody>
      </p:sp>
      <p:pic>
        <p:nvPicPr>
          <p:cNvPr id="3" name="Image 0" descr="preencoded.png">    </p:cNvPr>
          <p:cNvPicPr>
            <a:picLocks noChangeAspect="1"/>
          </p:cNvPicPr>
          <p:nvPr/>
        </p:nvPicPr>
        <p:blipFill>
          <a:blip r:embed="rId1"/>
          <a:stretch>
            <a:fillRect/>
          </a:stretch>
        </p:blipFill>
        <p:spPr>
          <a:xfrm>
            <a:off x="3132773" y="1929884"/>
            <a:ext cx="1659493" cy="1283137"/>
          </a:xfrm>
          <a:prstGeom prst="rect">
            <a:avLst/>
          </a:prstGeom>
        </p:spPr>
      </p:pic>
      <p:sp>
        <p:nvSpPr>
          <p:cNvPr id="4" name="Text 1"/>
          <p:cNvSpPr/>
          <p:nvPr/>
        </p:nvSpPr>
        <p:spPr>
          <a:xfrm>
            <a:off x="3912513" y="2563297"/>
            <a:ext cx="99893" cy="348615"/>
          </a:xfrm>
          <a:prstGeom prst="rect">
            <a:avLst/>
          </a:prstGeom>
          <a:noFill/>
          <a:ln/>
        </p:spPr>
        <p:txBody>
          <a:bodyPr wrap="none" lIns="0" tIns="0" rIns="0" bIns="0" rtlCol="0" anchor="t"/>
          <a:lstStyle/>
          <a:p>
            <a:pPr algn="ctr" indent="0" marL="0">
              <a:lnSpc>
                <a:spcPts val="2700"/>
              </a:lnSpc>
              <a:buNone/>
            </a:pPr>
            <a:r>
              <a:rPr lang="en-US" sz="1700" dirty="0">
                <a:solidFill>
                  <a:srgbClr val="EBECEF"/>
                </a:solidFill>
                <a:latin typeface="Fraunces Medium" pitchFamily="34" charset="0"/>
                <a:ea typeface="Fraunces Medium" pitchFamily="34" charset="-122"/>
                <a:cs typeface="Fraunces Medium" pitchFamily="34" charset="-120"/>
              </a:rPr>
              <a:t>1</a:t>
            </a:r>
            <a:endParaRPr lang="en-US" sz="1700" dirty="0"/>
          </a:p>
        </p:txBody>
      </p:sp>
      <p:sp>
        <p:nvSpPr>
          <p:cNvPr id="5" name="Text 2"/>
          <p:cNvSpPr/>
          <p:nvPr/>
        </p:nvSpPr>
        <p:spPr>
          <a:xfrm>
            <a:off x="4966573" y="2435304"/>
            <a:ext cx="3300174" cy="272296"/>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Component-Based Architecture</a:t>
            </a:r>
            <a:endParaRPr lang="en-US" sz="1700" dirty="0"/>
          </a:p>
        </p:txBody>
      </p:sp>
      <p:sp>
        <p:nvSpPr>
          <p:cNvPr id="6" name="Shape 3"/>
          <p:cNvSpPr/>
          <p:nvPr/>
        </p:nvSpPr>
        <p:spPr>
          <a:xfrm>
            <a:off x="4835843" y="3225284"/>
            <a:ext cx="9140904" cy="11430"/>
          </a:xfrm>
          <a:prstGeom prst="roundRect">
            <a:avLst>
              <a:gd name="adj" fmla="val 640592"/>
            </a:avLst>
          </a:prstGeom>
          <a:solidFill>
            <a:srgbClr val="414A70"/>
          </a:solidFill>
          <a:ln/>
        </p:spPr>
      </p:sp>
      <p:pic>
        <p:nvPicPr>
          <p:cNvPr id="7" name="Image 1" descr="preencoded.png">    </p:cNvPr>
          <p:cNvPicPr>
            <a:picLocks noChangeAspect="1"/>
          </p:cNvPicPr>
          <p:nvPr/>
        </p:nvPicPr>
        <p:blipFill>
          <a:blip r:embed="rId2"/>
          <a:stretch>
            <a:fillRect/>
          </a:stretch>
        </p:blipFill>
        <p:spPr>
          <a:xfrm>
            <a:off x="2303026" y="3256598"/>
            <a:ext cx="3318986" cy="1283137"/>
          </a:xfrm>
          <a:prstGeom prst="rect">
            <a:avLst/>
          </a:prstGeom>
        </p:spPr>
      </p:pic>
      <p:sp>
        <p:nvSpPr>
          <p:cNvPr id="8" name="Text 4"/>
          <p:cNvSpPr/>
          <p:nvPr/>
        </p:nvSpPr>
        <p:spPr>
          <a:xfrm>
            <a:off x="3896439" y="3723799"/>
            <a:ext cx="132040" cy="348615"/>
          </a:xfrm>
          <a:prstGeom prst="rect">
            <a:avLst/>
          </a:prstGeom>
          <a:noFill/>
          <a:ln/>
        </p:spPr>
        <p:txBody>
          <a:bodyPr wrap="none" lIns="0" tIns="0" rIns="0" bIns="0" rtlCol="0" anchor="t"/>
          <a:lstStyle/>
          <a:p>
            <a:pPr algn="ctr" indent="0" marL="0">
              <a:lnSpc>
                <a:spcPts val="2700"/>
              </a:lnSpc>
              <a:buNone/>
            </a:pPr>
            <a:r>
              <a:rPr lang="en-US" sz="1700" dirty="0">
                <a:solidFill>
                  <a:srgbClr val="EBECEF"/>
                </a:solidFill>
                <a:latin typeface="Fraunces Medium" pitchFamily="34" charset="0"/>
                <a:ea typeface="Fraunces Medium" pitchFamily="34" charset="-122"/>
                <a:cs typeface="Fraunces Medium" pitchFamily="34" charset="-120"/>
              </a:rPr>
              <a:t>2</a:t>
            </a:r>
            <a:endParaRPr lang="en-US" sz="1700" dirty="0"/>
          </a:p>
        </p:txBody>
      </p:sp>
      <p:sp>
        <p:nvSpPr>
          <p:cNvPr id="9" name="Text 5"/>
          <p:cNvSpPr/>
          <p:nvPr/>
        </p:nvSpPr>
        <p:spPr>
          <a:xfrm>
            <a:off x="5796320" y="3430905"/>
            <a:ext cx="2179082" cy="272296"/>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React.js and Vue.js</a:t>
            </a:r>
            <a:endParaRPr lang="en-US" sz="1700" dirty="0"/>
          </a:p>
        </p:txBody>
      </p:sp>
      <p:sp>
        <p:nvSpPr>
          <p:cNvPr id="10" name="Text 6"/>
          <p:cNvSpPr/>
          <p:nvPr/>
        </p:nvSpPr>
        <p:spPr>
          <a:xfrm>
            <a:off x="5796320" y="3807738"/>
            <a:ext cx="8049697" cy="557689"/>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These frameworks offer a component-based approach, breaking down the user interface into reusable components, leading to faster development and improved maintainability.</a:t>
            </a:r>
            <a:endParaRPr lang="en-US" sz="1350" dirty="0"/>
          </a:p>
        </p:txBody>
      </p:sp>
      <p:sp>
        <p:nvSpPr>
          <p:cNvPr id="11" name="Shape 7"/>
          <p:cNvSpPr/>
          <p:nvPr/>
        </p:nvSpPr>
        <p:spPr>
          <a:xfrm>
            <a:off x="5665589" y="4551998"/>
            <a:ext cx="8311158" cy="11430"/>
          </a:xfrm>
          <a:prstGeom prst="roundRect">
            <a:avLst>
              <a:gd name="adj" fmla="val 640592"/>
            </a:avLst>
          </a:prstGeom>
          <a:solidFill>
            <a:srgbClr val="414A70"/>
          </a:solidFill>
          <a:ln/>
        </p:spPr>
      </p:sp>
      <p:pic>
        <p:nvPicPr>
          <p:cNvPr id="12" name="Image 2" descr="preencoded.png">    </p:cNvPr>
          <p:cNvPicPr>
            <a:picLocks noChangeAspect="1"/>
          </p:cNvPicPr>
          <p:nvPr/>
        </p:nvPicPr>
        <p:blipFill>
          <a:blip r:embed="rId3"/>
          <a:stretch>
            <a:fillRect/>
          </a:stretch>
        </p:blipFill>
        <p:spPr>
          <a:xfrm>
            <a:off x="1473279" y="4583311"/>
            <a:ext cx="4978479" cy="1283137"/>
          </a:xfrm>
          <a:prstGeom prst="rect">
            <a:avLst/>
          </a:prstGeom>
        </p:spPr>
      </p:pic>
      <p:sp>
        <p:nvSpPr>
          <p:cNvPr id="13" name="Text 8"/>
          <p:cNvSpPr/>
          <p:nvPr/>
        </p:nvSpPr>
        <p:spPr>
          <a:xfrm>
            <a:off x="3902273" y="5050512"/>
            <a:ext cx="120253" cy="348615"/>
          </a:xfrm>
          <a:prstGeom prst="rect">
            <a:avLst/>
          </a:prstGeom>
          <a:noFill/>
          <a:ln/>
        </p:spPr>
        <p:txBody>
          <a:bodyPr wrap="none" lIns="0" tIns="0" rIns="0" bIns="0" rtlCol="0" anchor="t"/>
          <a:lstStyle/>
          <a:p>
            <a:pPr algn="ctr" indent="0" marL="0">
              <a:lnSpc>
                <a:spcPts val="2700"/>
              </a:lnSpc>
              <a:buNone/>
            </a:pPr>
            <a:r>
              <a:rPr lang="en-US" sz="1700" dirty="0">
                <a:solidFill>
                  <a:srgbClr val="EBECEF"/>
                </a:solidFill>
                <a:latin typeface="Fraunces Medium" pitchFamily="34" charset="0"/>
                <a:ea typeface="Fraunces Medium" pitchFamily="34" charset="-122"/>
                <a:cs typeface="Fraunces Medium" pitchFamily="34" charset="-120"/>
              </a:rPr>
              <a:t>3</a:t>
            </a:r>
            <a:endParaRPr lang="en-US" sz="1700" dirty="0"/>
          </a:p>
        </p:txBody>
      </p:sp>
      <p:sp>
        <p:nvSpPr>
          <p:cNvPr id="14" name="Text 9"/>
          <p:cNvSpPr/>
          <p:nvPr/>
        </p:nvSpPr>
        <p:spPr>
          <a:xfrm>
            <a:off x="6626066" y="4757618"/>
            <a:ext cx="2179082" cy="272296"/>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Virtual DOM</a:t>
            </a:r>
            <a:endParaRPr lang="en-US" sz="1700" dirty="0"/>
          </a:p>
        </p:txBody>
      </p:sp>
      <p:sp>
        <p:nvSpPr>
          <p:cNvPr id="15" name="Text 10"/>
          <p:cNvSpPr/>
          <p:nvPr/>
        </p:nvSpPr>
        <p:spPr>
          <a:xfrm>
            <a:off x="6626066" y="5134451"/>
            <a:ext cx="7219950" cy="557689"/>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React.js and Vue.js utilize a virtual DOM, which optimizes performance by efficiently updating only the necessary elements on the page.</a:t>
            </a:r>
            <a:endParaRPr lang="en-US" sz="1350" dirty="0"/>
          </a:p>
        </p:txBody>
      </p:sp>
      <p:sp>
        <p:nvSpPr>
          <p:cNvPr id="16" name="Shape 11"/>
          <p:cNvSpPr/>
          <p:nvPr/>
        </p:nvSpPr>
        <p:spPr>
          <a:xfrm>
            <a:off x="6495336" y="5878711"/>
            <a:ext cx="7481411" cy="11430"/>
          </a:xfrm>
          <a:prstGeom prst="roundRect">
            <a:avLst>
              <a:gd name="adj" fmla="val 640592"/>
            </a:avLst>
          </a:prstGeom>
          <a:solidFill>
            <a:srgbClr val="414A70"/>
          </a:solidFill>
          <a:ln/>
        </p:spPr>
      </p:sp>
      <p:pic>
        <p:nvPicPr>
          <p:cNvPr id="17" name="Image 3" descr="preencoded.png">    </p:cNvPr>
          <p:cNvPicPr>
            <a:picLocks noChangeAspect="1"/>
          </p:cNvPicPr>
          <p:nvPr/>
        </p:nvPicPr>
        <p:blipFill>
          <a:blip r:embed="rId4"/>
          <a:stretch>
            <a:fillRect/>
          </a:stretch>
        </p:blipFill>
        <p:spPr>
          <a:xfrm>
            <a:off x="643533" y="5910024"/>
            <a:ext cx="6637973" cy="1283137"/>
          </a:xfrm>
          <a:prstGeom prst="rect">
            <a:avLst/>
          </a:prstGeom>
        </p:spPr>
      </p:pic>
      <p:sp>
        <p:nvSpPr>
          <p:cNvPr id="18" name="Text 12"/>
          <p:cNvSpPr/>
          <p:nvPr/>
        </p:nvSpPr>
        <p:spPr>
          <a:xfrm>
            <a:off x="3895844" y="6377226"/>
            <a:ext cx="133231" cy="348615"/>
          </a:xfrm>
          <a:prstGeom prst="rect">
            <a:avLst/>
          </a:prstGeom>
          <a:noFill/>
          <a:ln/>
        </p:spPr>
        <p:txBody>
          <a:bodyPr wrap="none" lIns="0" tIns="0" rIns="0" bIns="0" rtlCol="0" anchor="t"/>
          <a:lstStyle/>
          <a:p>
            <a:pPr algn="ctr" indent="0" marL="0">
              <a:lnSpc>
                <a:spcPts val="2700"/>
              </a:lnSpc>
              <a:buNone/>
            </a:pPr>
            <a:r>
              <a:rPr lang="en-US" sz="1700" dirty="0">
                <a:solidFill>
                  <a:srgbClr val="EBECEF"/>
                </a:solidFill>
                <a:latin typeface="Fraunces Medium" pitchFamily="34" charset="0"/>
                <a:ea typeface="Fraunces Medium" pitchFamily="34" charset="-122"/>
                <a:cs typeface="Fraunces Medium" pitchFamily="34" charset="-120"/>
              </a:rPr>
              <a:t>4</a:t>
            </a:r>
            <a:endParaRPr lang="en-US" sz="1700" dirty="0"/>
          </a:p>
        </p:txBody>
      </p:sp>
      <p:sp>
        <p:nvSpPr>
          <p:cNvPr id="19" name="Text 13"/>
          <p:cNvSpPr/>
          <p:nvPr/>
        </p:nvSpPr>
        <p:spPr>
          <a:xfrm>
            <a:off x="7455813" y="6084332"/>
            <a:ext cx="2179082" cy="272296"/>
          </a:xfrm>
          <a:prstGeom prst="rect">
            <a:avLst/>
          </a:prstGeom>
          <a:noFill/>
          <a:ln/>
        </p:spPr>
        <p:txBody>
          <a:bodyPr wrap="none" lIns="0" tIns="0" rIns="0" bIns="0" rtlCol="0" anchor="t"/>
          <a:lstStyle/>
          <a:p>
            <a:pPr algn="l" indent="0" marL="0">
              <a:lnSpc>
                <a:spcPts val="2100"/>
              </a:lnSpc>
              <a:buNone/>
            </a:pPr>
            <a:r>
              <a:rPr lang="en-US" sz="1700" dirty="0">
                <a:solidFill>
                  <a:srgbClr val="EBECEF"/>
                </a:solidFill>
                <a:latin typeface="Fraunces Medium" pitchFamily="34" charset="0"/>
                <a:ea typeface="Fraunces Medium" pitchFamily="34" charset="-122"/>
                <a:cs typeface="Fraunces Medium" pitchFamily="34" charset="-120"/>
              </a:rPr>
              <a:t>Data Binding</a:t>
            </a:r>
            <a:endParaRPr lang="en-US" sz="1700" dirty="0"/>
          </a:p>
        </p:txBody>
      </p:sp>
      <p:sp>
        <p:nvSpPr>
          <p:cNvPr id="20" name="Text 14"/>
          <p:cNvSpPr/>
          <p:nvPr/>
        </p:nvSpPr>
        <p:spPr>
          <a:xfrm>
            <a:off x="7455813" y="6461165"/>
            <a:ext cx="6390203" cy="557689"/>
          </a:xfrm>
          <a:prstGeom prst="rect">
            <a:avLst/>
          </a:prstGeom>
          <a:noFill/>
          <a:ln/>
        </p:spPr>
        <p:txBody>
          <a:bodyPr wrap="square" lIns="0" tIns="0" rIns="0" bIns="0" rtlCol="0" anchor="t"/>
          <a:lstStyle/>
          <a:p>
            <a:pPr algn="l" indent="0" marL="0">
              <a:lnSpc>
                <a:spcPts val="2150"/>
              </a:lnSpc>
              <a:buNone/>
            </a:pPr>
            <a:r>
              <a:rPr lang="en-US" sz="1350" dirty="0">
                <a:solidFill>
                  <a:srgbClr val="EBECEF"/>
                </a:solidFill>
                <a:latin typeface="Epilogue" pitchFamily="34" charset="0"/>
                <a:ea typeface="Epilogue" pitchFamily="34" charset="-122"/>
                <a:cs typeface="Epilogue" pitchFamily="34" charset="-120"/>
              </a:rPr>
              <a:t>These frameworks simplify data management with features like two-way data binding, ensuring consistent data updates across the application.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34020"/>
            <a:ext cx="1031617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Creating an Engaging User Experience</a:t>
            </a:r>
            <a:endParaRPr lang="en-US" sz="4450" dirty="0"/>
          </a:p>
        </p:txBody>
      </p:sp>
      <p:sp>
        <p:nvSpPr>
          <p:cNvPr id="3" name="Shape 1"/>
          <p:cNvSpPr/>
          <p:nvPr/>
        </p:nvSpPr>
        <p:spPr>
          <a:xfrm>
            <a:off x="793790" y="1896428"/>
            <a:ext cx="2173724" cy="1669852"/>
          </a:xfrm>
          <a:prstGeom prst="roundRect">
            <a:avLst>
              <a:gd name="adj" fmla="val 5705"/>
            </a:avLst>
          </a:prstGeom>
          <a:solidFill>
            <a:srgbClr val="283157"/>
          </a:solidFill>
          <a:ln w="7620">
            <a:solidFill>
              <a:srgbClr val="414A70"/>
            </a:solidFill>
            <a:prstDash val="solid"/>
          </a:ln>
        </p:spPr>
      </p:sp>
      <p:sp>
        <p:nvSpPr>
          <p:cNvPr id="4" name="Text 2"/>
          <p:cNvSpPr/>
          <p:nvPr/>
        </p:nvSpPr>
        <p:spPr>
          <a:xfrm>
            <a:off x="1028224" y="2504599"/>
            <a:ext cx="130016" cy="453509"/>
          </a:xfrm>
          <a:prstGeom prst="rect">
            <a:avLst/>
          </a:prstGeom>
          <a:noFill/>
          <a:ln/>
        </p:spPr>
        <p:txBody>
          <a:bodyPr wrap="none" lIns="0" tIns="0" rIns="0" bIns="0" rtlCol="0" anchor="t"/>
          <a:lstStyle/>
          <a:p>
            <a:pPr algn="ctr" indent="0" marL="0">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1</a:t>
            </a:r>
            <a:endParaRPr lang="en-US" sz="2200" dirty="0"/>
          </a:p>
        </p:txBody>
      </p:sp>
      <p:sp>
        <p:nvSpPr>
          <p:cNvPr id="5" name="Text 3"/>
          <p:cNvSpPr/>
          <p:nvPr/>
        </p:nvSpPr>
        <p:spPr>
          <a:xfrm>
            <a:off x="3194328" y="21232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Intuitive Navigation</a:t>
            </a:r>
            <a:endParaRPr lang="en-US" sz="2200" dirty="0"/>
          </a:p>
        </p:txBody>
      </p:sp>
      <p:sp>
        <p:nvSpPr>
          <p:cNvPr id="6" name="Text 4"/>
          <p:cNvSpPr/>
          <p:nvPr/>
        </p:nvSpPr>
        <p:spPr>
          <a:xfrm>
            <a:off x="3194328" y="2613660"/>
            <a:ext cx="10415468" cy="72580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The platform prioritizes ease of use, with clear menus, intuitive interactions, and familiar design patterns.</a:t>
            </a:r>
            <a:endParaRPr lang="en-US" sz="1750" dirty="0"/>
          </a:p>
        </p:txBody>
      </p:sp>
      <p:sp>
        <p:nvSpPr>
          <p:cNvPr id="7" name="Shape 5"/>
          <p:cNvSpPr/>
          <p:nvPr/>
        </p:nvSpPr>
        <p:spPr>
          <a:xfrm>
            <a:off x="3080861" y="3551039"/>
            <a:ext cx="10642402" cy="15240"/>
          </a:xfrm>
          <a:prstGeom prst="roundRect">
            <a:avLst>
              <a:gd name="adj" fmla="val 625116"/>
            </a:avLst>
          </a:prstGeom>
          <a:solidFill>
            <a:srgbClr val="414A70"/>
          </a:solidFill>
          <a:ln/>
        </p:spPr>
      </p:sp>
      <p:sp>
        <p:nvSpPr>
          <p:cNvPr id="8" name="Shape 6"/>
          <p:cNvSpPr/>
          <p:nvPr/>
        </p:nvSpPr>
        <p:spPr>
          <a:xfrm>
            <a:off x="793790" y="3679627"/>
            <a:ext cx="4347567" cy="1669852"/>
          </a:xfrm>
          <a:prstGeom prst="roundRect">
            <a:avLst>
              <a:gd name="adj" fmla="val 5705"/>
            </a:avLst>
          </a:prstGeom>
          <a:solidFill>
            <a:srgbClr val="283157"/>
          </a:solidFill>
          <a:ln w="7620">
            <a:solidFill>
              <a:srgbClr val="414A70"/>
            </a:solidFill>
            <a:prstDash val="solid"/>
          </a:ln>
        </p:spPr>
      </p:sp>
      <p:sp>
        <p:nvSpPr>
          <p:cNvPr id="9" name="Text 7"/>
          <p:cNvSpPr/>
          <p:nvPr/>
        </p:nvSpPr>
        <p:spPr>
          <a:xfrm>
            <a:off x="1028224" y="4287798"/>
            <a:ext cx="171807" cy="453509"/>
          </a:xfrm>
          <a:prstGeom prst="rect">
            <a:avLst/>
          </a:prstGeom>
          <a:noFill/>
          <a:ln/>
        </p:spPr>
        <p:txBody>
          <a:bodyPr wrap="none" lIns="0" tIns="0" rIns="0" bIns="0" rtlCol="0" anchor="t"/>
          <a:lstStyle/>
          <a:p>
            <a:pPr algn="ctr" indent="0" marL="0">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2</a:t>
            </a:r>
            <a:endParaRPr lang="en-US" sz="2200" dirty="0"/>
          </a:p>
        </p:txBody>
      </p:sp>
      <p:sp>
        <p:nvSpPr>
          <p:cNvPr id="10" name="Text 8"/>
          <p:cNvSpPr/>
          <p:nvPr/>
        </p:nvSpPr>
        <p:spPr>
          <a:xfrm>
            <a:off x="5368171" y="3906441"/>
            <a:ext cx="3518892"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Visually Appealing Design</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A clean, uncluttered interface and visually appealing elements promote focus and reduce distractions for the user.</a:t>
            </a:r>
            <a:endParaRPr lang="en-US" sz="1750" dirty="0"/>
          </a:p>
        </p:txBody>
      </p:sp>
      <p:sp>
        <p:nvSpPr>
          <p:cNvPr id="12" name="Shape 10"/>
          <p:cNvSpPr/>
          <p:nvPr/>
        </p:nvSpPr>
        <p:spPr>
          <a:xfrm>
            <a:off x="5254704" y="5334238"/>
            <a:ext cx="8468558" cy="15240"/>
          </a:xfrm>
          <a:prstGeom prst="roundRect">
            <a:avLst>
              <a:gd name="adj" fmla="val 625116"/>
            </a:avLst>
          </a:prstGeom>
          <a:solidFill>
            <a:srgbClr val="414A70"/>
          </a:solidFill>
          <a:ln/>
        </p:spPr>
      </p:sp>
      <p:sp>
        <p:nvSpPr>
          <p:cNvPr id="13" name="Shape 11"/>
          <p:cNvSpPr/>
          <p:nvPr/>
        </p:nvSpPr>
        <p:spPr>
          <a:xfrm>
            <a:off x="793790" y="5462826"/>
            <a:ext cx="6521410" cy="2032754"/>
          </a:xfrm>
          <a:prstGeom prst="roundRect">
            <a:avLst>
              <a:gd name="adj" fmla="val 4687"/>
            </a:avLst>
          </a:prstGeom>
          <a:solidFill>
            <a:srgbClr val="283157"/>
          </a:solidFill>
          <a:ln w="7620">
            <a:solidFill>
              <a:srgbClr val="414A70"/>
            </a:solidFill>
            <a:prstDash val="solid"/>
          </a:ln>
        </p:spPr>
      </p:sp>
      <p:sp>
        <p:nvSpPr>
          <p:cNvPr id="14" name="Text 12"/>
          <p:cNvSpPr/>
          <p:nvPr/>
        </p:nvSpPr>
        <p:spPr>
          <a:xfrm>
            <a:off x="1028224" y="6252448"/>
            <a:ext cx="156448" cy="453509"/>
          </a:xfrm>
          <a:prstGeom prst="rect">
            <a:avLst/>
          </a:prstGeom>
          <a:noFill/>
          <a:ln/>
        </p:spPr>
        <p:txBody>
          <a:bodyPr wrap="none" lIns="0" tIns="0" rIns="0" bIns="0" rtlCol="0" anchor="t"/>
          <a:lstStyle/>
          <a:p>
            <a:pPr algn="ctr" indent="0" marL="0">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3</a:t>
            </a:r>
            <a:endParaRPr lang="en-US" sz="2200" dirty="0"/>
          </a:p>
        </p:txBody>
      </p:sp>
      <p:sp>
        <p:nvSpPr>
          <p:cNvPr id="15" name="Text 13"/>
          <p:cNvSpPr/>
          <p:nvPr/>
        </p:nvSpPr>
        <p:spPr>
          <a:xfrm>
            <a:off x="7542014" y="5689640"/>
            <a:ext cx="3308509"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Personalized Experience</a:t>
            </a:r>
            <a:endParaRPr lang="en-US" sz="2200" dirty="0"/>
          </a:p>
        </p:txBody>
      </p:sp>
      <p:sp>
        <p:nvSpPr>
          <p:cNvPr id="16" name="Text 14"/>
          <p:cNvSpPr/>
          <p:nvPr/>
        </p:nvSpPr>
        <p:spPr>
          <a:xfrm>
            <a:off x="7542014" y="6180058"/>
            <a:ext cx="6067782"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Users can personalize their journal with custom themes, fonts, and layout options to create a unique and comfortable experience.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83212"/>
          </a:xfrm>
          <a:prstGeom prst="rect">
            <a:avLst/>
          </a:prstGeom>
        </p:spPr>
      </p:pic>
      <p:sp>
        <p:nvSpPr>
          <p:cNvPr id="3" name="Text 0"/>
          <p:cNvSpPr/>
          <p:nvPr/>
        </p:nvSpPr>
        <p:spPr>
          <a:xfrm>
            <a:off x="527209" y="2297549"/>
            <a:ext cx="7438073" cy="470654"/>
          </a:xfrm>
          <a:prstGeom prst="rect">
            <a:avLst/>
          </a:prstGeom>
          <a:noFill/>
          <a:ln/>
        </p:spPr>
        <p:txBody>
          <a:bodyPr wrap="none" lIns="0" tIns="0" rIns="0" bIns="0" rtlCol="0" anchor="t"/>
          <a:lstStyle/>
          <a:p>
            <a:pPr indent="0" marL="0">
              <a:lnSpc>
                <a:spcPts val="3700"/>
              </a:lnSpc>
              <a:buNone/>
            </a:pPr>
            <a:r>
              <a:rPr lang="en-US" sz="2950" dirty="0">
                <a:solidFill>
                  <a:srgbClr val="FFFFFF"/>
                </a:solidFill>
                <a:latin typeface="Fraunces Medium" pitchFamily="34" charset="0"/>
                <a:ea typeface="Fraunces Medium" pitchFamily="34" charset="-122"/>
                <a:cs typeface="Fraunces Medium" pitchFamily="34" charset="-120"/>
              </a:rPr>
              <a:t>Challenges and Solutions in Development</a:t>
            </a:r>
            <a:endParaRPr lang="en-US" sz="2950" dirty="0"/>
          </a:p>
        </p:txBody>
      </p:sp>
      <p:pic>
        <p:nvPicPr>
          <p:cNvPr id="4" name="Image 1" descr="preencoded.png">    </p:cNvPr>
          <p:cNvPicPr>
            <a:picLocks noChangeAspect="1"/>
          </p:cNvPicPr>
          <p:nvPr/>
        </p:nvPicPr>
        <p:blipFill>
          <a:blip r:embed="rId2"/>
          <a:stretch>
            <a:fillRect/>
          </a:stretch>
        </p:blipFill>
        <p:spPr>
          <a:xfrm>
            <a:off x="527209" y="2994184"/>
            <a:ext cx="753189" cy="1205270"/>
          </a:xfrm>
          <a:prstGeom prst="rect">
            <a:avLst/>
          </a:prstGeom>
        </p:spPr>
      </p:pic>
      <p:sp>
        <p:nvSpPr>
          <p:cNvPr id="5" name="Text 1"/>
          <p:cNvSpPr/>
          <p:nvPr/>
        </p:nvSpPr>
        <p:spPr>
          <a:xfrm>
            <a:off x="1506379" y="3144798"/>
            <a:ext cx="1883212" cy="235387"/>
          </a:xfrm>
          <a:prstGeom prst="rect">
            <a:avLst/>
          </a:prstGeom>
          <a:noFill/>
          <a:ln/>
        </p:spPr>
        <p:txBody>
          <a:bodyPr wrap="none" lIns="0" tIns="0" rIns="0" bIns="0" rtlCol="0" anchor="t"/>
          <a:lstStyle/>
          <a:p>
            <a:pPr algn="l"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Data Security</a:t>
            </a:r>
            <a:endParaRPr lang="en-US" sz="1450" dirty="0"/>
          </a:p>
        </p:txBody>
      </p:sp>
      <p:sp>
        <p:nvSpPr>
          <p:cNvPr id="6" name="Text 2"/>
          <p:cNvSpPr/>
          <p:nvPr/>
        </p:nvSpPr>
        <p:spPr>
          <a:xfrm>
            <a:off x="1506379" y="3470553"/>
            <a:ext cx="12596813" cy="240983"/>
          </a:xfrm>
          <a:prstGeom prst="rect">
            <a:avLst/>
          </a:prstGeom>
          <a:noFill/>
          <a:ln/>
        </p:spPr>
        <p:txBody>
          <a:bodyPr wrap="none" lIns="0" tIns="0" rIns="0" bIns="0" rtlCol="0" anchor="t"/>
          <a:lstStyle/>
          <a:p>
            <a:pPr algn="l" indent="0" marL="0">
              <a:lnSpc>
                <a:spcPts val="1850"/>
              </a:lnSpc>
              <a:buNone/>
            </a:pPr>
            <a:r>
              <a:rPr lang="en-US" sz="1150" dirty="0">
                <a:solidFill>
                  <a:srgbClr val="EBECEF"/>
                </a:solidFill>
                <a:latin typeface="Epilogue" pitchFamily="34" charset="0"/>
                <a:ea typeface="Epilogue" pitchFamily="34" charset="-122"/>
                <a:cs typeface="Epilogue" pitchFamily="34" charset="-120"/>
              </a:rPr>
              <a:t>Implementing robust encryption and authentication measures to protect sensitive user data.</a:t>
            </a:r>
            <a:endParaRPr lang="en-US" sz="1150" dirty="0"/>
          </a:p>
        </p:txBody>
      </p:sp>
      <p:pic>
        <p:nvPicPr>
          <p:cNvPr id="7" name="Image 2" descr="preencoded.png">    </p:cNvPr>
          <p:cNvPicPr>
            <a:picLocks noChangeAspect="1"/>
          </p:cNvPicPr>
          <p:nvPr/>
        </p:nvPicPr>
        <p:blipFill>
          <a:blip r:embed="rId3"/>
          <a:stretch>
            <a:fillRect/>
          </a:stretch>
        </p:blipFill>
        <p:spPr>
          <a:xfrm>
            <a:off x="527209" y="4199453"/>
            <a:ext cx="753189" cy="1205270"/>
          </a:xfrm>
          <a:prstGeom prst="rect">
            <a:avLst/>
          </a:prstGeom>
        </p:spPr>
      </p:pic>
      <p:sp>
        <p:nvSpPr>
          <p:cNvPr id="8" name="Text 3"/>
          <p:cNvSpPr/>
          <p:nvPr/>
        </p:nvSpPr>
        <p:spPr>
          <a:xfrm>
            <a:off x="1506379" y="4350068"/>
            <a:ext cx="2404110" cy="235387"/>
          </a:xfrm>
          <a:prstGeom prst="rect">
            <a:avLst/>
          </a:prstGeom>
          <a:noFill/>
          <a:ln/>
        </p:spPr>
        <p:txBody>
          <a:bodyPr wrap="none" lIns="0" tIns="0" rIns="0" bIns="0" rtlCol="0" anchor="t"/>
          <a:lstStyle/>
          <a:p>
            <a:pPr algn="l"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Performance Optimization</a:t>
            </a:r>
            <a:endParaRPr lang="en-US" sz="1450" dirty="0"/>
          </a:p>
        </p:txBody>
      </p:sp>
      <p:sp>
        <p:nvSpPr>
          <p:cNvPr id="9" name="Text 4"/>
          <p:cNvSpPr/>
          <p:nvPr/>
        </p:nvSpPr>
        <p:spPr>
          <a:xfrm>
            <a:off x="1506379" y="4675823"/>
            <a:ext cx="12596813" cy="240983"/>
          </a:xfrm>
          <a:prstGeom prst="rect">
            <a:avLst/>
          </a:prstGeom>
          <a:noFill/>
          <a:ln/>
        </p:spPr>
        <p:txBody>
          <a:bodyPr wrap="none" lIns="0" tIns="0" rIns="0" bIns="0" rtlCol="0" anchor="t"/>
          <a:lstStyle/>
          <a:p>
            <a:pPr algn="l" indent="0" marL="0">
              <a:lnSpc>
                <a:spcPts val="1850"/>
              </a:lnSpc>
              <a:buNone/>
            </a:pPr>
            <a:r>
              <a:rPr lang="en-US" sz="1150" dirty="0">
                <a:solidFill>
                  <a:srgbClr val="EBECEF"/>
                </a:solidFill>
                <a:latin typeface="Epilogue" pitchFamily="34" charset="0"/>
                <a:ea typeface="Epilogue" pitchFamily="34" charset="-122"/>
                <a:cs typeface="Epilogue" pitchFamily="34" charset="-120"/>
              </a:rPr>
              <a:t>Minimizing loading times and ensuring smooth interactions by optimizing code and using efficient algorithms.</a:t>
            </a:r>
            <a:endParaRPr lang="en-US" sz="1150" dirty="0"/>
          </a:p>
        </p:txBody>
      </p:sp>
      <p:pic>
        <p:nvPicPr>
          <p:cNvPr id="10" name="Image 3" descr="preencoded.png">    </p:cNvPr>
          <p:cNvPicPr>
            <a:picLocks noChangeAspect="1"/>
          </p:cNvPicPr>
          <p:nvPr/>
        </p:nvPicPr>
        <p:blipFill>
          <a:blip r:embed="rId4"/>
          <a:stretch>
            <a:fillRect/>
          </a:stretch>
        </p:blipFill>
        <p:spPr>
          <a:xfrm>
            <a:off x="527209" y="5404723"/>
            <a:ext cx="753189" cy="1205270"/>
          </a:xfrm>
          <a:prstGeom prst="rect">
            <a:avLst/>
          </a:prstGeom>
        </p:spPr>
      </p:pic>
      <p:sp>
        <p:nvSpPr>
          <p:cNvPr id="11" name="Text 5"/>
          <p:cNvSpPr/>
          <p:nvPr/>
        </p:nvSpPr>
        <p:spPr>
          <a:xfrm>
            <a:off x="1506379" y="5555337"/>
            <a:ext cx="2621994" cy="235387"/>
          </a:xfrm>
          <a:prstGeom prst="rect">
            <a:avLst/>
          </a:prstGeom>
          <a:noFill/>
          <a:ln/>
        </p:spPr>
        <p:txBody>
          <a:bodyPr wrap="none" lIns="0" tIns="0" rIns="0" bIns="0" rtlCol="0" anchor="t"/>
          <a:lstStyle/>
          <a:p>
            <a:pPr algn="l"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Cross-Browser Compatibility</a:t>
            </a:r>
            <a:endParaRPr lang="en-US" sz="1450" dirty="0"/>
          </a:p>
        </p:txBody>
      </p:sp>
      <p:sp>
        <p:nvSpPr>
          <p:cNvPr id="12" name="Text 6"/>
          <p:cNvSpPr/>
          <p:nvPr/>
        </p:nvSpPr>
        <p:spPr>
          <a:xfrm>
            <a:off x="1506379" y="5881092"/>
            <a:ext cx="12596813" cy="240983"/>
          </a:xfrm>
          <a:prstGeom prst="rect">
            <a:avLst/>
          </a:prstGeom>
          <a:noFill/>
          <a:ln/>
        </p:spPr>
        <p:txBody>
          <a:bodyPr wrap="none" lIns="0" tIns="0" rIns="0" bIns="0" rtlCol="0" anchor="t"/>
          <a:lstStyle/>
          <a:p>
            <a:pPr algn="l" indent="0" marL="0">
              <a:lnSpc>
                <a:spcPts val="1850"/>
              </a:lnSpc>
              <a:buNone/>
            </a:pPr>
            <a:r>
              <a:rPr lang="en-US" sz="1150" dirty="0">
                <a:solidFill>
                  <a:srgbClr val="EBECEF"/>
                </a:solidFill>
                <a:latin typeface="Epilogue" pitchFamily="34" charset="0"/>
                <a:ea typeface="Epilogue" pitchFamily="34" charset="-122"/>
                <a:cs typeface="Epilogue" pitchFamily="34" charset="-120"/>
              </a:rPr>
              <a:t>Testing the platform across different browsers to ensure consistent functionality and aesthetics for all users.</a:t>
            </a:r>
            <a:endParaRPr lang="en-US" sz="1150" dirty="0"/>
          </a:p>
        </p:txBody>
      </p:sp>
      <p:pic>
        <p:nvPicPr>
          <p:cNvPr id="13" name="Image 4" descr="preencoded.png">    </p:cNvPr>
          <p:cNvPicPr>
            <a:picLocks noChangeAspect="1"/>
          </p:cNvPicPr>
          <p:nvPr/>
        </p:nvPicPr>
        <p:blipFill>
          <a:blip r:embed="rId5"/>
          <a:stretch>
            <a:fillRect/>
          </a:stretch>
        </p:blipFill>
        <p:spPr>
          <a:xfrm>
            <a:off x="527209" y="6609993"/>
            <a:ext cx="753189" cy="1205270"/>
          </a:xfrm>
          <a:prstGeom prst="rect">
            <a:avLst/>
          </a:prstGeom>
        </p:spPr>
      </p:pic>
      <p:sp>
        <p:nvSpPr>
          <p:cNvPr id="14" name="Text 7"/>
          <p:cNvSpPr/>
          <p:nvPr/>
        </p:nvSpPr>
        <p:spPr>
          <a:xfrm>
            <a:off x="1506379" y="6760607"/>
            <a:ext cx="1883212" cy="235387"/>
          </a:xfrm>
          <a:prstGeom prst="rect">
            <a:avLst/>
          </a:prstGeom>
          <a:noFill/>
          <a:ln/>
        </p:spPr>
        <p:txBody>
          <a:bodyPr wrap="none" lIns="0" tIns="0" rIns="0" bIns="0" rtlCol="0" anchor="t"/>
          <a:lstStyle/>
          <a:p>
            <a:pPr algn="l"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User Feedback</a:t>
            </a:r>
            <a:endParaRPr lang="en-US" sz="1450" dirty="0"/>
          </a:p>
        </p:txBody>
      </p:sp>
      <p:sp>
        <p:nvSpPr>
          <p:cNvPr id="15" name="Text 8"/>
          <p:cNvSpPr/>
          <p:nvPr/>
        </p:nvSpPr>
        <p:spPr>
          <a:xfrm>
            <a:off x="1506379" y="7086362"/>
            <a:ext cx="12596813" cy="240983"/>
          </a:xfrm>
          <a:prstGeom prst="rect">
            <a:avLst/>
          </a:prstGeom>
          <a:noFill/>
          <a:ln/>
        </p:spPr>
        <p:txBody>
          <a:bodyPr wrap="none" lIns="0" tIns="0" rIns="0" bIns="0" rtlCol="0" anchor="t"/>
          <a:lstStyle/>
          <a:p>
            <a:pPr algn="l" indent="0" marL="0">
              <a:lnSpc>
                <a:spcPts val="1850"/>
              </a:lnSpc>
              <a:buNone/>
            </a:pPr>
            <a:r>
              <a:rPr lang="en-US" sz="1150" dirty="0">
                <a:solidFill>
                  <a:srgbClr val="EBECEF"/>
                </a:solidFill>
                <a:latin typeface="Epilogue" pitchFamily="34" charset="0"/>
                <a:ea typeface="Epilogue" pitchFamily="34" charset="-122"/>
                <a:cs typeface="Epilogue" pitchFamily="34" charset="-120"/>
              </a:rPr>
              <a:t>Gathering and responding to user feedback to improve the platform and address any usability issues.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64362"/>
            <a:ext cx="9840754"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Future Enhancements and Roadmap</a:t>
            </a:r>
            <a:endParaRPr lang="en-US" sz="4450" dirty="0"/>
          </a:p>
        </p:txBody>
      </p:sp>
      <p:sp>
        <p:nvSpPr>
          <p:cNvPr id="4" name="Text 1"/>
          <p:cNvSpPr/>
          <p:nvPr/>
        </p:nvSpPr>
        <p:spPr>
          <a:xfrm>
            <a:off x="793790" y="4626650"/>
            <a:ext cx="4120753" cy="748427"/>
          </a:xfrm>
          <a:prstGeom prst="rect">
            <a:avLst/>
          </a:prstGeom>
          <a:noFill/>
          <a:ln/>
        </p:spPr>
        <p:txBody>
          <a:bodyPr wrap="none" lIns="0" tIns="0" rIns="0" bIns="0" rtlCol="0" anchor="t"/>
          <a:lstStyle/>
          <a:p>
            <a:pPr algn="ctr" indent="0" marL="0">
              <a:lnSpc>
                <a:spcPts val="5850"/>
              </a:lnSpc>
              <a:buNone/>
            </a:pPr>
            <a:r>
              <a:rPr lang="en-US" sz="5850" dirty="0">
                <a:solidFill>
                  <a:srgbClr val="EBECEF"/>
                </a:solidFill>
                <a:latin typeface="Fraunces Medium" pitchFamily="34" charset="0"/>
                <a:ea typeface="Fraunces Medium" pitchFamily="34" charset="-122"/>
                <a:cs typeface="Fraunces Medium" pitchFamily="34" charset="-120"/>
              </a:rPr>
              <a:t>1</a:t>
            </a:r>
            <a:endParaRPr lang="en-US" sz="5850" dirty="0"/>
          </a:p>
        </p:txBody>
      </p:sp>
      <p:sp>
        <p:nvSpPr>
          <p:cNvPr id="5" name="Text 2"/>
          <p:cNvSpPr/>
          <p:nvPr/>
        </p:nvSpPr>
        <p:spPr>
          <a:xfrm>
            <a:off x="1436489" y="565844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AI Integration</a:t>
            </a:r>
            <a:endParaRPr lang="en-US" sz="2200" dirty="0"/>
          </a:p>
        </p:txBody>
      </p:sp>
      <p:sp>
        <p:nvSpPr>
          <p:cNvPr id="6" name="Text 3"/>
          <p:cNvSpPr/>
          <p:nvPr/>
        </p:nvSpPr>
        <p:spPr>
          <a:xfrm>
            <a:off x="793790" y="6148864"/>
            <a:ext cx="4120753" cy="1451610"/>
          </a:xfrm>
          <a:prstGeom prst="rect">
            <a:avLst/>
          </a:prstGeom>
          <a:noFill/>
          <a:ln/>
        </p:spPr>
        <p:txBody>
          <a:bodyPr wrap="square" lIns="0" tIns="0" rIns="0" bIns="0" rtlCol="0" anchor="t"/>
          <a:lstStyle/>
          <a:p>
            <a:pPr algn="ctr" indent="0" marL="0">
              <a:lnSpc>
                <a:spcPts val="2850"/>
              </a:lnSpc>
              <a:buNone/>
            </a:pPr>
            <a:r>
              <a:rPr lang="en-US" sz="1750" dirty="0">
                <a:solidFill>
                  <a:srgbClr val="EBECEF"/>
                </a:solidFill>
                <a:latin typeface="Epilogue" pitchFamily="34" charset="0"/>
                <a:ea typeface="Epilogue" pitchFamily="34" charset="-122"/>
                <a:cs typeface="Epilogue" pitchFamily="34" charset="-120"/>
              </a:rPr>
              <a:t>Explore AI-powered features for content suggestions, automatic organization, and personalized insights.</a:t>
            </a:r>
            <a:endParaRPr lang="en-US" sz="1750" dirty="0"/>
          </a:p>
        </p:txBody>
      </p:sp>
      <p:sp>
        <p:nvSpPr>
          <p:cNvPr id="7" name="Text 4"/>
          <p:cNvSpPr/>
          <p:nvPr/>
        </p:nvSpPr>
        <p:spPr>
          <a:xfrm>
            <a:off x="5254704" y="4626650"/>
            <a:ext cx="4120872" cy="748427"/>
          </a:xfrm>
          <a:prstGeom prst="rect">
            <a:avLst/>
          </a:prstGeom>
          <a:noFill/>
          <a:ln/>
        </p:spPr>
        <p:txBody>
          <a:bodyPr wrap="none" lIns="0" tIns="0" rIns="0" bIns="0" rtlCol="0" anchor="t"/>
          <a:lstStyle/>
          <a:p>
            <a:pPr algn="ctr" indent="0" marL="0">
              <a:lnSpc>
                <a:spcPts val="5850"/>
              </a:lnSpc>
              <a:buNone/>
            </a:pPr>
            <a:r>
              <a:rPr lang="en-US" sz="5850" dirty="0">
                <a:solidFill>
                  <a:srgbClr val="EBECEF"/>
                </a:solidFill>
                <a:latin typeface="Fraunces Medium" pitchFamily="34" charset="0"/>
                <a:ea typeface="Fraunces Medium" pitchFamily="34" charset="-122"/>
                <a:cs typeface="Fraunces Medium" pitchFamily="34" charset="-120"/>
              </a:rPr>
              <a:t>2</a:t>
            </a:r>
            <a:endParaRPr lang="en-US" sz="5850" dirty="0"/>
          </a:p>
        </p:txBody>
      </p:sp>
      <p:sp>
        <p:nvSpPr>
          <p:cNvPr id="8" name="Text 5"/>
          <p:cNvSpPr/>
          <p:nvPr/>
        </p:nvSpPr>
        <p:spPr>
          <a:xfrm>
            <a:off x="5788343" y="5658445"/>
            <a:ext cx="3053596" cy="354330"/>
          </a:xfrm>
          <a:prstGeom prst="rect">
            <a:avLst/>
          </a:prstGeom>
          <a:noFill/>
          <a:ln/>
        </p:spPr>
        <p:txBody>
          <a:bodyPr wrap="none" lIns="0" tIns="0" rIns="0" bIns="0" rtlCol="0" anchor="t"/>
          <a:lstStyle/>
          <a:p>
            <a:pPr algn="ct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Collaborative Features</a:t>
            </a:r>
            <a:endParaRPr lang="en-US" sz="2200" dirty="0"/>
          </a:p>
        </p:txBody>
      </p:sp>
      <p:sp>
        <p:nvSpPr>
          <p:cNvPr id="9" name="Text 6"/>
          <p:cNvSpPr/>
          <p:nvPr/>
        </p:nvSpPr>
        <p:spPr>
          <a:xfrm>
            <a:off x="5254704" y="6148864"/>
            <a:ext cx="4120872" cy="1451610"/>
          </a:xfrm>
          <a:prstGeom prst="rect">
            <a:avLst/>
          </a:prstGeom>
          <a:noFill/>
          <a:ln/>
        </p:spPr>
        <p:txBody>
          <a:bodyPr wrap="square" lIns="0" tIns="0" rIns="0" bIns="0" rtlCol="0" anchor="t"/>
          <a:lstStyle/>
          <a:p>
            <a:pPr algn="ctr" indent="0" marL="0">
              <a:lnSpc>
                <a:spcPts val="2850"/>
              </a:lnSpc>
              <a:buNone/>
            </a:pPr>
            <a:r>
              <a:rPr lang="en-US" sz="1750" dirty="0">
                <a:solidFill>
                  <a:srgbClr val="EBECEF"/>
                </a:solidFill>
                <a:latin typeface="Epilogue" pitchFamily="34" charset="0"/>
                <a:ea typeface="Epilogue" pitchFamily="34" charset="-122"/>
                <a:cs typeface="Epilogue" pitchFamily="34" charset="-120"/>
              </a:rPr>
              <a:t>Introduce the ability for users to share their journals with trusted individuals, fostering connection and support.</a:t>
            </a:r>
            <a:endParaRPr lang="en-US" sz="1750" dirty="0"/>
          </a:p>
        </p:txBody>
      </p:sp>
      <p:sp>
        <p:nvSpPr>
          <p:cNvPr id="10" name="Text 7"/>
          <p:cNvSpPr/>
          <p:nvPr/>
        </p:nvSpPr>
        <p:spPr>
          <a:xfrm>
            <a:off x="9715738" y="4626650"/>
            <a:ext cx="4120753" cy="748427"/>
          </a:xfrm>
          <a:prstGeom prst="rect">
            <a:avLst/>
          </a:prstGeom>
          <a:noFill/>
          <a:ln/>
        </p:spPr>
        <p:txBody>
          <a:bodyPr wrap="none" lIns="0" tIns="0" rIns="0" bIns="0" rtlCol="0" anchor="t"/>
          <a:lstStyle/>
          <a:p>
            <a:pPr algn="ctr" indent="0" marL="0">
              <a:lnSpc>
                <a:spcPts val="5850"/>
              </a:lnSpc>
              <a:buNone/>
            </a:pPr>
            <a:r>
              <a:rPr lang="en-US" sz="5850" dirty="0">
                <a:solidFill>
                  <a:srgbClr val="EBECEF"/>
                </a:solidFill>
                <a:latin typeface="Fraunces Medium" pitchFamily="34" charset="0"/>
                <a:ea typeface="Fraunces Medium" pitchFamily="34" charset="-122"/>
                <a:cs typeface="Fraunces Medium" pitchFamily="34" charset="-120"/>
              </a:rPr>
              <a:t>3</a:t>
            </a:r>
            <a:endParaRPr lang="en-US" sz="5850" dirty="0"/>
          </a:p>
        </p:txBody>
      </p:sp>
      <p:sp>
        <p:nvSpPr>
          <p:cNvPr id="11" name="Text 8"/>
          <p:cNvSpPr/>
          <p:nvPr/>
        </p:nvSpPr>
        <p:spPr>
          <a:xfrm>
            <a:off x="10071021" y="5658445"/>
            <a:ext cx="3410069" cy="354330"/>
          </a:xfrm>
          <a:prstGeom prst="rect">
            <a:avLst/>
          </a:prstGeom>
          <a:noFill/>
          <a:ln/>
        </p:spPr>
        <p:txBody>
          <a:bodyPr wrap="none" lIns="0" tIns="0" rIns="0" bIns="0" rtlCol="0" anchor="t"/>
          <a:lstStyle/>
          <a:p>
            <a:pPr algn="ct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Mobile App Development</a:t>
            </a:r>
            <a:endParaRPr lang="en-US" sz="2200" dirty="0"/>
          </a:p>
        </p:txBody>
      </p:sp>
      <p:sp>
        <p:nvSpPr>
          <p:cNvPr id="12" name="Text 9"/>
          <p:cNvSpPr/>
          <p:nvPr/>
        </p:nvSpPr>
        <p:spPr>
          <a:xfrm>
            <a:off x="9715738" y="6148864"/>
            <a:ext cx="4120753" cy="1451610"/>
          </a:xfrm>
          <a:prstGeom prst="rect">
            <a:avLst/>
          </a:prstGeom>
          <a:noFill/>
          <a:ln/>
        </p:spPr>
        <p:txBody>
          <a:bodyPr wrap="square" lIns="0" tIns="0" rIns="0" bIns="0" rtlCol="0" anchor="t"/>
          <a:lstStyle/>
          <a:p>
            <a:pPr algn="ctr" indent="0" marL="0">
              <a:lnSpc>
                <a:spcPts val="2850"/>
              </a:lnSpc>
              <a:buNone/>
            </a:pPr>
            <a:r>
              <a:rPr lang="en-US" sz="1750" dirty="0">
                <a:solidFill>
                  <a:srgbClr val="EBECEF"/>
                </a:solidFill>
                <a:latin typeface="Epilogue" pitchFamily="34" charset="0"/>
                <a:ea typeface="Epilogue" pitchFamily="34" charset="-122"/>
                <a:cs typeface="Epilogue" pitchFamily="34" charset="-120"/>
              </a:rPr>
              <a:t>Expand the platform's reach by creating a mobile app, enabling users to access their journals on the go.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2024-11-20T12:50:10Z</dcterms:created>
  <dcterms:modified xsi:type="dcterms:W3CDTF">2024-11-20T12:50:10Z</dcterms:modified>
</cp:coreProperties>
</file>